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9" r:id="rId5"/>
    <p:sldId id="261" r:id="rId6"/>
    <p:sldId id="262" r:id="rId7"/>
    <p:sldId id="280" r:id="rId8"/>
    <p:sldId id="266" r:id="rId9"/>
    <p:sldId id="272" r:id="rId10"/>
    <p:sldId id="267" r:id="rId11"/>
    <p:sldId id="268" r:id="rId12"/>
    <p:sldId id="270" r:id="rId13"/>
    <p:sldId id="269" r:id="rId14"/>
    <p:sldId id="271" r:id="rId15"/>
    <p:sldId id="275" r:id="rId16"/>
    <p:sldId id="276" r:id="rId17"/>
    <p:sldId id="273" r:id="rId18"/>
    <p:sldId id="264" r:id="rId19"/>
    <p:sldId id="265" r:id="rId20"/>
    <p:sldId id="274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3996-93C0-4E4B-B937-B0C55E07B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75C74-82D8-4DF7-8248-D5FD27E60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BE0-02BA-42E9-A9EB-671011D0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DF55D-1CDF-4596-AD79-9B418F0E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C9CE1-9D09-4B0D-9134-4E727C0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23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82A0-F01F-4C3D-9812-55B67F88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3AF7F-5F92-46A8-BB07-9424DFF8E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C1023-1935-44DE-B659-C3274AE3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B6664-EBA4-43DC-A050-8683308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687E2-C357-47E4-BF93-1DD8BB07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975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3D69-5396-4F98-881A-F53EBAE6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8B93F-AF73-4EA2-894B-367E55954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FF54-D37F-45EF-ADFF-A901E8D8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E310-0DFF-448E-9BD4-AA49B5B5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BA9E-C998-4C1D-B160-51237306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03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/>
          </p:cNvSpPr>
          <p:nvPr userDrawn="1"/>
        </p:nvSpPr>
        <p:spPr bwMode="auto">
          <a:xfrm>
            <a:off x="-38100" y="5041900"/>
            <a:ext cx="12274550" cy="189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128976" y="6043039"/>
            <a:ext cx="5940399" cy="540184"/>
          </a:xfrm>
        </p:spPr>
        <p:txBody>
          <a:bodyPr>
            <a:noAutofit/>
          </a:bodyPr>
          <a:lstStyle>
            <a:lvl1pPr algn="ctr">
              <a:defRPr sz="2200" b="1">
                <a:solidFill>
                  <a:srgbClr val="4D4D4D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5681" y="5137150"/>
            <a:ext cx="5006988" cy="81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1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28E9-4578-46C4-A857-1F5DFA63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1B55-658D-473F-A182-0ADB7649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885A-3977-44F3-9276-EDFEA7CC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16D8-7C10-426E-9C31-F00860DC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3292-79D8-429E-B277-91ADB34F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960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C7C7-7063-46AF-8703-8338F2C6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58488-94B0-412E-A070-9B9AFA8E8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F6B45-F619-45C3-9B21-024C857F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2641A-459D-44BA-B91E-924592CE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A0422-7B45-46B5-9EC2-A2902DB3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145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C97B-7735-4C66-87C6-884F9E2F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1CE3-F1F1-43D2-A6E2-2CCD07394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3525-AA80-46CC-9CDF-F01D9DB25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2D38A-AF43-4DD0-9859-B6F76DD7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21DFD-4CC6-4657-B416-E473BE01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211D3-7219-477C-8255-C4BB6723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653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83FD-3772-4B0C-93A9-A5C29CCF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46990-0B01-4F9D-87EE-DD55A9B4C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2863A-F77A-4AC7-947E-EC4A9191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414AB-EA80-4462-9E1C-440A3BFE1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90F61-C873-4112-AF4F-4B029F39D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43FC9-0B34-4578-90AE-1B645B7C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D0C9C-80D7-4221-B490-21673512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55C8C-7F9D-44A2-9A0F-5334E980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950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1BBA-F3A0-4F1D-81DF-340C1964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FED60-D671-48C6-A51B-51AB2BEA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ACF72-5DED-4F6B-BDA6-5D76D187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E85A0-3DDA-4A9A-A222-E0F7CFEE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94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6CC36-4C21-4967-BA41-6030AC3B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65DA-C105-4B24-82A6-C57755F1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1842E-CC8C-41F6-AF0D-BB9CDC2E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34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67D1-B2CA-4DC0-9791-B6E676F9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28D48-8F82-45BD-AC71-153533C8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DEBB-D7B3-4868-9C2A-4E0404F7E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D3017-ACD7-498C-83B1-46FEC6D4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5B79D-6AA6-4E4C-A811-8524CEBF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3F8EC-1006-4670-A5DB-7EB52999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076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B6C4-B126-4A56-9E32-DC564ABC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6EFD5-04BC-498E-9DA5-28DABF3CE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59E4C-451E-477D-BAB1-50AD8442F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4914F-1D0C-4141-A7F8-DA85A230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67CCB-0935-42E2-9EA5-B61FC44B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54AED-1D35-4FF6-82FE-3DACF2B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94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23B9E-AB16-49E6-B4B8-FB595FA3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8A6FB-174B-4B9E-96A6-1CADD540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70B4-EAD1-4D7B-B3D2-9C6720580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569A-E283-4786-B3B7-258FCCD622AF}" type="datetimeFigureOut">
              <a:rPr lang="en-ZA" smtClean="0"/>
              <a:t>2018/08/24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BBC0B-4D6E-4369-8046-5ECAD892B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2BDC3-379B-4C9E-B7AC-463467616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0AA6-2A2F-4EB8-A84B-DED4EFDCEB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26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39" y="2146853"/>
            <a:ext cx="5522822" cy="17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24C25-5301-44B8-8374-650374956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452920"/>
            <a:ext cx="9477375" cy="509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0968BC-3196-46BE-A1B1-C800882F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313" y="5629542"/>
            <a:ext cx="2063656" cy="6456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69693"/>
              </p:ext>
            </p:extLst>
          </p:nvPr>
        </p:nvGraphicFramePr>
        <p:xfrm>
          <a:off x="828564" y="514447"/>
          <a:ext cx="6937210" cy="1106805"/>
        </p:xfrm>
        <a:graphic>
          <a:graphicData uri="http://schemas.openxmlformats.org/drawingml/2006/table">
            <a:tbl>
              <a:tblPr/>
              <a:tblGrid>
                <a:gridCol w="6937210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110068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Realtime Responsiveness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33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67018"/>
              </p:ext>
            </p:extLst>
          </p:nvPr>
        </p:nvGraphicFramePr>
        <p:xfrm>
          <a:off x="957262" y="256214"/>
          <a:ext cx="6278441" cy="1594485"/>
        </p:xfrm>
        <a:graphic>
          <a:graphicData uri="http://schemas.openxmlformats.org/drawingml/2006/table">
            <a:tbl>
              <a:tblPr/>
              <a:tblGrid>
                <a:gridCol w="6278441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110068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Easy Active Directory Integration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2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2AC00BD-BD55-408F-B5F9-5C2E3301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067851"/>
            <a:ext cx="9534525" cy="3752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932BD-1633-437E-886B-0BA6EC46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4820701"/>
            <a:ext cx="96202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5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95290"/>
              </p:ext>
            </p:extLst>
          </p:nvPr>
        </p:nvGraphicFramePr>
        <p:xfrm>
          <a:off x="931150" y="723813"/>
          <a:ext cx="6998414" cy="2204085"/>
        </p:xfrm>
        <a:graphic>
          <a:graphicData uri="http://schemas.openxmlformats.org/drawingml/2006/table">
            <a:tbl>
              <a:tblPr/>
              <a:tblGrid>
                <a:gridCol w="6998414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110068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Targeted, Customizable templates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49D6AAB8-65D1-4B40-9EFC-78518BB6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00" y="2877213"/>
            <a:ext cx="5462260" cy="373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211F393-9998-476F-9A88-6F655328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4" y="723813"/>
            <a:ext cx="4262930" cy="58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9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96556"/>
              </p:ext>
            </p:extLst>
          </p:nvPr>
        </p:nvGraphicFramePr>
        <p:xfrm>
          <a:off x="1067444" y="481500"/>
          <a:ext cx="9428278" cy="2204085"/>
        </p:xfrm>
        <a:graphic>
          <a:graphicData uri="http://schemas.openxmlformats.org/drawingml/2006/table">
            <a:tbl>
              <a:tblPr/>
              <a:tblGrid>
                <a:gridCol w="9428278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110068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Targeted, Safe and Customizable landing pages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10" name="Picture 9" descr="Untitled-3.png">
            <a:extLst>
              <a:ext uri="{FF2B5EF4-FFF2-40B4-BE49-F238E27FC236}">
                <a16:creationId xmlns:a16="http://schemas.microsoft.com/office/drawing/2014/main" id="{F5C249DE-3EF5-414E-B077-1019F3DEC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708083"/>
            <a:ext cx="5369643" cy="4151269"/>
          </a:xfrm>
          <a:prstGeom prst="rect">
            <a:avLst/>
          </a:prstGeom>
        </p:spPr>
      </p:pic>
      <p:pic>
        <p:nvPicPr>
          <p:cNvPr id="11" name="Picture 10" descr="Untitled-34.png">
            <a:extLst>
              <a:ext uri="{FF2B5EF4-FFF2-40B4-BE49-F238E27FC236}">
                <a16:creationId xmlns:a16="http://schemas.microsoft.com/office/drawing/2014/main" id="{4DDED5D4-DC9C-4799-9029-129ADC2E1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75" y="2708083"/>
            <a:ext cx="5466025" cy="42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06656"/>
              </p:ext>
            </p:extLst>
          </p:nvPr>
        </p:nvGraphicFramePr>
        <p:xfrm>
          <a:off x="862517" y="137926"/>
          <a:ext cx="10203323" cy="2874645"/>
        </p:xfrm>
        <a:graphic>
          <a:graphicData uri="http://schemas.openxmlformats.org/drawingml/2006/table">
            <a:tbl>
              <a:tblPr/>
              <a:tblGrid>
                <a:gridCol w="10203323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276035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40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Growing and Updated number of categories and templates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8F938B7-318C-4837-97A3-5F2B7DFA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8" y="908566"/>
            <a:ext cx="6733828" cy="59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92183"/>
              </p:ext>
            </p:extLst>
          </p:nvPr>
        </p:nvGraphicFramePr>
        <p:xfrm>
          <a:off x="1169513" y="-564310"/>
          <a:ext cx="4627924" cy="2760355"/>
        </p:xfrm>
        <a:graphic>
          <a:graphicData uri="http://schemas.openxmlformats.org/drawingml/2006/table">
            <a:tbl>
              <a:tblPr/>
              <a:tblGrid>
                <a:gridCol w="4627924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276035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USB Drive Test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97CDB-549E-4262-AE37-0558D2A2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067851"/>
            <a:ext cx="9315802" cy="4531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AACB7-01D0-42A7-94C1-5377AA3C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313" y="5629542"/>
            <a:ext cx="2063656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84471"/>
              </p:ext>
            </p:extLst>
          </p:nvPr>
        </p:nvGraphicFramePr>
        <p:xfrm>
          <a:off x="858475" y="-722213"/>
          <a:ext cx="8497559" cy="2760355"/>
        </p:xfrm>
        <a:graphic>
          <a:graphicData uri="http://schemas.openxmlformats.org/drawingml/2006/table">
            <a:tbl>
              <a:tblPr/>
              <a:tblGrid>
                <a:gridCol w="8497559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276035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“Admin-</a:t>
                      </a:r>
                      <a:r>
                        <a:rPr lang="en-ZA" sz="3600" b="1" kern="1200" dirty="0" err="1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lite</a:t>
                      </a: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” and scalable training roll-outs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EB5428-37FA-4CB6-9DD1-8CE26CB9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52" y="1067851"/>
            <a:ext cx="8305800" cy="56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50481"/>
              </p:ext>
            </p:extLst>
          </p:nvPr>
        </p:nvGraphicFramePr>
        <p:xfrm>
          <a:off x="1044007" y="443979"/>
          <a:ext cx="8126498" cy="1655445"/>
        </p:xfrm>
        <a:graphic>
          <a:graphicData uri="http://schemas.openxmlformats.org/drawingml/2006/table">
            <a:tbl>
              <a:tblPr/>
              <a:tblGrid>
                <a:gridCol w="8126498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1186039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Customizable Notification templates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ZA" sz="3600" b="1" kern="1200" dirty="0">
                        <a:solidFill>
                          <a:srgbClr val="EC4F1A"/>
                        </a:solidFill>
                        <a:latin typeface="Gill Sans"/>
                        <a:ea typeface="+mn-ea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0E9E986-B7F2-4787-AC7A-C67B65C8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40" y="1067851"/>
            <a:ext cx="8848725" cy="57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156652"/>
              </p:ext>
            </p:extLst>
          </p:nvPr>
        </p:nvGraphicFramePr>
        <p:xfrm>
          <a:off x="1248344" y="509685"/>
          <a:ext cx="7222434" cy="558165"/>
        </p:xfrm>
        <a:graphic>
          <a:graphicData uri="http://schemas.openxmlformats.org/drawingml/2006/table">
            <a:tbl>
              <a:tblPr/>
              <a:tblGrid>
                <a:gridCol w="7222434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4615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Targeted training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55CF0F3-382B-4CB8-87CB-30FC9619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3" y="1067850"/>
            <a:ext cx="8431142" cy="56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78376"/>
              </p:ext>
            </p:extLst>
          </p:nvPr>
        </p:nvGraphicFramePr>
        <p:xfrm>
          <a:off x="928514" y="265216"/>
          <a:ext cx="7222434" cy="558165"/>
        </p:xfrm>
        <a:graphic>
          <a:graphicData uri="http://schemas.openxmlformats.org/drawingml/2006/table">
            <a:tbl>
              <a:tblPr/>
              <a:tblGrid>
                <a:gridCol w="7222434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4615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Targeted training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CC2F19-A753-4B93-BFEB-EA24DD760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880" y="265216"/>
            <a:ext cx="2343151" cy="6437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242B9-1869-49F5-9E4B-0B828735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731" y="2614327"/>
            <a:ext cx="2182082" cy="4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sp>
        <p:nvSpPr>
          <p:cNvPr id="4" name="AutoShape 20"/>
          <p:cNvSpPr>
            <a:spLocks/>
          </p:cNvSpPr>
          <p:nvPr/>
        </p:nvSpPr>
        <p:spPr bwMode="auto">
          <a:xfrm>
            <a:off x="689769" y="422275"/>
            <a:ext cx="7296150" cy="755650"/>
          </a:xfrm>
          <a:custGeom>
            <a:avLst/>
            <a:gdLst>
              <a:gd name="T0" fmla="*/ 7296150 w 21600"/>
              <a:gd name="T1" fmla="*/ 755650 h 21600"/>
              <a:gd name="T2" fmla="*/ 7296150 w 21600"/>
              <a:gd name="T3" fmla="*/ 755650 h 21600"/>
              <a:gd name="T4" fmla="*/ 7296150 w 21600"/>
              <a:gd name="T5" fmla="*/ 755650 h 21600"/>
              <a:gd name="T6" fmla="*/ 72961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/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About KnowBe4</a:t>
            </a:r>
            <a:endParaRPr lang="en-US" sz="2800" dirty="0"/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674320" y="1916832"/>
            <a:ext cx="10801200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EC4F1A"/>
              </a:buClr>
              <a:buSzPct val="130000"/>
            </a:pPr>
            <a:r>
              <a:rPr lang="en-US" sz="2400" dirty="0">
                <a:latin typeface="Gill Sans"/>
                <a:cs typeface="Arial"/>
              </a:rPr>
              <a:t>KnowBe4 is the world's most popular integrated platform for awareness training combined with simulated phishing attacks.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519301" y="3105789"/>
            <a:ext cx="10801200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 eaLnBrk="1"/>
            <a:endParaRPr lang="en-US" sz="2400" dirty="0"/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775520" y="3248980"/>
            <a:ext cx="9715449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/>
            <a:r>
              <a:rPr lang="en-US" sz="2400" dirty="0">
                <a:latin typeface="Gill Sans"/>
                <a:cs typeface="Arial"/>
              </a:rPr>
              <a:t>We help thousands of organizations manage the problem of social engineering</a:t>
            </a:r>
            <a:endParaRPr lang="en-US" altLang="en-US" sz="24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1775520" y="4439261"/>
            <a:ext cx="9715449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/>
            <a:r>
              <a:rPr lang="en-US" sz="2400" dirty="0">
                <a:latin typeface="Gill Sans"/>
                <a:cs typeface="Arial"/>
              </a:rPr>
              <a:t>Partnership with ‘The World’s Most Famous Hacker’ Kevin Mitnick</a:t>
            </a:r>
            <a:endParaRPr lang="en-US" altLang="en-US" sz="2400" dirty="0">
              <a:solidFill>
                <a:schemeClr val="tx1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724" y="5859261"/>
            <a:ext cx="1605245" cy="5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37023"/>
              </p:ext>
            </p:extLst>
          </p:nvPr>
        </p:nvGraphicFramePr>
        <p:xfrm>
          <a:off x="910450" y="141185"/>
          <a:ext cx="6099950" cy="820648"/>
        </p:xfrm>
        <a:graphic>
          <a:graphicData uri="http://schemas.openxmlformats.org/drawingml/2006/table">
            <a:tbl>
              <a:tblPr/>
              <a:tblGrid>
                <a:gridCol w="6099950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82064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Enhanced Reporting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39EB9A-BB77-4BA1-A581-FB14E478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579" y="961833"/>
            <a:ext cx="8391524" cy="57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11" y="1895352"/>
            <a:ext cx="5315726" cy="1697757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2A2928-EA02-4EF9-BEC0-C688EC089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8975" y="5707480"/>
            <a:ext cx="5940399" cy="54018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431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388730" y="0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 dirty="0"/>
          </a:p>
        </p:txBody>
      </p:sp>
      <p:sp>
        <p:nvSpPr>
          <p:cNvPr id="4" name="AutoShape 20"/>
          <p:cNvSpPr>
            <a:spLocks/>
          </p:cNvSpPr>
          <p:nvPr/>
        </p:nvSpPr>
        <p:spPr bwMode="auto">
          <a:xfrm>
            <a:off x="652446" y="312201"/>
            <a:ext cx="11016640" cy="755650"/>
          </a:xfrm>
          <a:custGeom>
            <a:avLst/>
            <a:gdLst>
              <a:gd name="T0" fmla="*/ 7296150 w 21600"/>
              <a:gd name="T1" fmla="*/ 755650 h 21600"/>
              <a:gd name="T2" fmla="*/ 7296150 w 21600"/>
              <a:gd name="T3" fmla="*/ 755650 h 21600"/>
              <a:gd name="T4" fmla="*/ 7296150 w 21600"/>
              <a:gd name="T5" fmla="*/ 755650 h 21600"/>
              <a:gd name="T6" fmla="*/ 72961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/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Why KnowBe4 Security Awareness Program?</a:t>
            </a:r>
            <a:endParaRPr lang="en-US" sz="2800" u="sng" dirty="0"/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519301" y="3105789"/>
            <a:ext cx="10801200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 eaLnBrk="1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446" y="1215803"/>
            <a:ext cx="701509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dirty="0"/>
              <a:t>“The training should be provided to all employees including senior management and the board.”</a:t>
            </a:r>
            <a:endParaRPr lang="en-ZA" dirty="0">
              <a:sym typeface="Symbol" panose="05050102010706020507" pitchFamily="18" charset="2"/>
            </a:endParaRPr>
          </a:p>
          <a:p>
            <a:pPr lvl="1"/>
            <a:r>
              <a:rPr lang="en-ZA" dirty="0"/>
              <a:t>“A formalized plan should be put in place to provide ongoing technical training to cybersecurity specialists within the institution.” </a:t>
            </a:r>
          </a:p>
          <a:p>
            <a:r>
              <a:rPr lang="en-ZA" dirty="0"/>
              <a:t>“Cybersecurity awareness and information should be provided to the institution’s customers, clients, suppliers, partners, outsourced service providers and other third parties who have links to the bank’s IT infrastructure.”           - </a:t>
            </a:r>
            <a:r>
              <a:rPr lang="en-ZA" dirty="0">
                <a:solidFill>
                  <a:schemeClr val="accent2"/>
                </a:solidFill>
              </a:rPr>
              <a:t>Central Bank of Kenya</a:t>
            </a:r>
          </a:p>
          <a:p>
            <a:r>
              <a:rPr lang="en-ZA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Clr>
                <a:srgbClr val="EC4F1A"/>
              </a:buClr>
              <a:buSzPct val="130000"/>
            </a:pPr>
            <a:endParaRPr lang="en-US" dirty="0">
              <a:latin typeface="Gill Sans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FE9BD7-F8A4-4F3C-A1E0-B641103322D7}"/>
              </a:ext>
            </a:extLst>
          </p:cNvPr>
          <p:cNvSpPr/>
          <p:nvPr/>
        </p:nvSpPr>
        <p:spPr>
          <a:xfrm>
            <a:off x="4827914" y="3625555"/>
            <a:ext cx="6096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/>
            <a:r>
              <a:rPr lang="en-ZA" dirty="0"/>
              <a:t>“Oversee the management of IT, including overseeing that:</a:t>
            </a:r>
          </a:p>
          <a:p>
            <a:pPr lvl="1"/>
            <a:r>
              <a:rPr lang="en-ZA" dirty="0"/>
              <a:t>IT risks are integrated into organisation-wide risk management,</a:t>
            </a:r>
          </a:p>
          <a:p>
            <a:r>
              <a:rPr lang="en-ZA" dirty="0"/>
              <a:t>“The organisation responds to disruptive technologies,</a:t>
            </a:r>
          </a:p>
          <a:p>
            <a:r>
              <a:rPr lang="en-ZA" dirty="0"/>
              <a:t>consider receiving periodic independent assurances on the organisation’s IT arrangements, including outsourced services,</a:t>
            </a:r>
          </a:p>
          <a:p>
            <a:r>
              <a:rPr lang="en-ZA" dirty="0"/>
              <a:t>disclose the governance and management of IT by the organisation, including disclosing an overview, focus areas, actions taken and plans.” –</a:t>
            </a:r>
            <a:r>
              <a:rPr lang="en-ZA" dirty="0">
                <a:solidFill>
                  <a:schemeClr val="accent2"/>
                </a:solidFill>
              </a:rPr>
              <a:t>South Africa Institute of Chartered Accountants</a:t>
            </a:r>
          </a:p>
        </p:txBody>
      </p:sp>
    </p:spTree>
    <p:extLst>
      <p:ext uri="{BB962C8B-B14F-4D97-AF65-F5344CB8AC3E}">
        <p14:creationId xmlns:p14="http://schemas.microsoft.com/office/powerpoint/2010/main" val="203431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sp>
        <p:nvSpPr>
          <p:cNvPr id="4" name="AutoShape 20"/>
          <p:cNvSpPr>
            <a:spLocks/>
          </p:cNvSpPr>
          <p:nvPr/>
        </p:nvSpPr>
        <p:spPr bwMode="auto">
          <a:xfrm>
            <a:off x="652446" y="312201"/>
            <a:ext cx="8276949" cy="755650"/>
          </a:xfrm>
          <a:custGeom>
            <a:avLst/>
            <a:gdLst>
              <a:gd name="T0" fmla="*/ 7296150 w 21600"/>
              <a:gd name="T1" fmla="*/ 755650 h 21600"/>
              <a:gd name="T2" fmla="*/ 7296150 w 21600"/>
              <a:gd name="T3" fmla="*/ 755650 h 21600"/>
              <a:gd name="T4" fmla="*/ 7296150 w 21600"/>
              <a:gd name="T5" fmla="*/ 755650 h 21600"/>
              <a:gd name="T6" fmla="*/ 72961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/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The KnowBe4 Security Awareness Program </a:t>
            </a:r>
            <a:r>
              <a:rPr lang="en-US" sz="4600" b="1" u="sng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WORKS</a:t>
            </a:r>
            <a:endParaRPr lang="en-US" sz="2800" u="sng" dirty="0"/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519301" y="3105789"/>
            <a:ext cx="10801200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 eaLnBrk="1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55685" y="1853366"/>
            <a:ext cx="65451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C4F1A"/>
              </a:buClr>
              <a:buSzPct val="130000"/>
            </a:pPr>
            <a:r>
              <a:rPr lang="en-US" b="1" dirty="0">
                <a:latin typeface="Gill Sans"/>
                <a:cs typeface="Arial"/>
              </a:rPr>
              <a:t>Baseline Testing</a:t>
            </a:r>
          </a:p>
          <a:p>
            <a:pPr>
              <a:buClr>
                <a:srgbClr val="EC4F1A"/>
              </a:buClr>
              <a:buSzPct val="130000"/>
            </a:pPr>
            <a:r>
              <a:rPr lang="en-US" dirty="0">
                <a:latin typeface="Gill Sans"/>
                <a:cs typeface="Arial"/>
              </a:rPr>
              <a:t>We provide baseline testing to assess the Phish-prone™ percentage of your users through a free simulated phishing attack. </a:t>
            </a:r>
          </a:p>
          <a:p>
            <a:pPr>
              <a:buClr>
                <a:srgbClr val="EC4F1A"/>
              </a:buClr>
              <a:buSzPct val="130000"/>
            </a:pPr>
            <a:endParaRPr lang="en-US" dirty="0">
              <a:latin typeface="Gill Sans"/>
              <a:cs typeface="Arial"/>
            </a:endParaRPr>
          </a:p>
          <a:p>
            <a:pPr>
              <a:buClr>
                <a:srgbClr val="EC4F1A"/>
              </a:buClr>
              <a:buSzPct val="130000"/>
            </a:pPr>
            <a:r>
              <a:rPr lang="en-US" b="1" dirty="0">
                <a:latin typeface="Gill Sans"/>
                <a:cs typeface="Arial"/>
              </a:rPr>
              <a:t>Train Your Users</a:t>
            </a:r>
          </a:p>
          <a:p>
            <a:pPr>
              <a:buClr>
                <a:srgbClr val="EC4F1A"/>
              </a:buClr>
              <a:buSzPct val="130000"/>
            </a:pPr>
            <a:r>
              <a:rPr lang="en-US" dirty="0">
                <a:latin typeface="Gill Sans"/>
                <a:cs typeface="Arial"/>
              </a:rPr>
              <a:t>On-demand, interactive, engaging training with common traps, live Kevin </a:t>
            </a:r>
            <a:r>
              <a:rPr lang="en-US" dirty="0" err="1">
                <a:latin typeface="Gill Sans"/>
                <a:cs typeface="Arial"/>
              </a:rPr>
              <a:t>Mitnick</a:t>
            </a:r>
            <a:r>
              <a:rPr lang="en-US" dirty="0">
                <a:latin typeface="Gill Sans"/>
                <a:cs typeface="Arial"/>
              </a:rPr>
              <a:t> demos and new scenario-based Danger Zone exercises and educate with ongoing security hints and tips emails.</a:t>
            </a:r>
          </a:p>
          <a:p>
            <a:pPr>
              <a:buClr>
                <a:srgbClr val="EC4F1A"/>
              </a:buClr>
              <a:buSzPct val="130000"/>
            </a:pPr>
            <a:endParaRPr lang="en-US" dirty="0">
              <a:latin typeface="Gill Sans"/>
              <a:cs typeface="Arial"/>
            </a:endParaRPr>
          </a:p>
          <a:p>
            <a:pPr>
              <a:buClr>
                <a:srgbClr val="EC4F1A"/>
              </a:buClr>
              <a:buSzPct val="130000"/>
            </a:pPr>
            <a:r>
              <a:rPr lang="en-US" b="1" dirty="0">
                <a:latin typeface="Gill Sans"/>
                <a:cs typeface="Arial"/>
              </a:rPr>
              <a:t>Phish Your Users</a:t>
            </a:r>
          </a:p>
          <a:p>
            <a:pPr>
              <a:buClr>
                <a:srgbClr val="EC4F1A"/>
              </a:buClr>
              <a:buSzPct val="130000"/>
            </a:pPr>
            <a:r>
              <a:rPr lang="en-US" dirty="0">
                <a:latin typeface="Gill Sans"/>
                <a:cs typeface="Arial"/>
              </a:rPr>
              <a:t>Fully automated simulated phishing attacks, hundreds of templates with unlimited usage, and community phishing templates.</a:t>
            </a:r>
          </a:p>
          <a:p>
            <a:pPr>
              <a:buClr>
                <a:srgbClr val="EC4F1A"/>
              </a:buClr>
              <a:buSzPct val="130000"/>
            </a:pPr>
            <a:endParaRPr lang="en-US" dirty="0">
              <a:latin typeface="Gill Sans"/>
              <a:cs typeface="Arial"/>
            </a:endParaRPr>
          </a:p>
          <a:p>
            <a:pPr>
              <a:buClr>
                <a:srgbClr val="EC4F1A"/>
              </a:buClr>
              <a:buSzPct val="130000"/>
            </a:pPr>
            <a:r>
              <a:rPr lang="en-US" b="1" dirty="0">
                <a:latin typeface="Gill Sans"/>
                <a:cs typeface="Arial"/>
              </a:rPr>
              <a:t>See the Results</a:t>
            </a:r>
          </a:p>
          <a:p>
            <a:pPr>
              <a:buClr>
                <a:srgbClr val="EC4F1A"/>
              </a:buClr>
              <a:buSzPct val="130000"/>
            </a:pPr>
            <a:r>
              <a:rPr lang="en-US" dirty="0">
                <a:latin typeface="Gill Sans"/>
                <a:cs typeface="Arial"/>
              </a:rPr>
              <a:t>Enterprise-strength reporting, showing stats and graphs for both training and phishing, ready for management. Show the great ROI!</a:t>
            </a:r>
          </a:p>
          <a:p>
            <a:pPr>
              <a:buClr>
                <a:srgbClr val="EC4F1A"/>
              </a:buClr>
              <a:buSzPct val="130000"/>
            </a:pPr>
            <a:endParaRPr lang="en-US" dirty="0">
              <a:latin typeface="Gill Sans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5" y="2006029"/>
            <a:ext cx="469900" cy="469900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5" y="3105789"/>
            <a:ext cx="469900" cy="469900"/>
          </a:xfrm>
          <a:prstGeom prst="rect">
            <a:avLst/>
          </a:prstGeom>
        </p:spPr>
      </p:pic>
      <p:pic>
        <p:nvPicPr>
          <p:cNvPr id="13" name="Picture 12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1" y="4325771"/>
            <a:ext cx="461434" cy="461434"/>
          </a:xfrm>
          <a:prstGeom prst="rect">
            <a:avLst/>
          </a:prstGeom>
        </p:spPr>
      </p:pic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1" y="5425531"/>
            <a:ext cx="461434" cy="461434"/>
          </a:xfrm>
          <a:prstGeom prst="rect">
            <a:avLst/>
          </a:prstGeom>
        </p:spPr>
      </p:pic>
      <p:pic>
        <p:nvPicPr>
          <p:cNvPr id="15" name="Picture 14" descr="cc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98" y="2006029"/>
            <a:ext cx="4328582" cy="34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0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519301" y="3105789"/>
            <a:ext cx="10801200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 eaLnBrk="1"/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0440"/>
              </p:ext>
            </p:extLst>
          </p:nvPr>
        </p:nvGraphicFramePr>
        <p:xfrm>
          <a:off x="652446" y="1671090"/>
          <a:ext cx="7222434" cy="436245"/>
        </p:xfrm>
        <a:graphic>
          <a:graphicData uri="http://schemas.openxmlformats.org/drawingml/2006/table">
            <a:tbl>
              <a:tblPr/>
              <a:tblGrid>
                <a:gridCol w="7222434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4615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28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Product Capabilities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sp>
        <p:nvSpPr>
          <p:cNvPr id="16" name="AutoShape 20">
            <a:extLst>
              <a:ext uri="{FF2B5EF4-FFF2-40B4-BE49-F238E27FC236}">
                <a16:creationId xmlns:a16="http://schemas.microsoft.com/office/drawing/2014/main" id="{D934D42E-8E4C-4DDF-BB3F-EA14CF126157}"/>
              </a:ext>
            </a:extLst>
          </p:cNvPr>
          <p:cNvSpPr>
            <a:spLocks/>
          </p:cNvSpPr>
          <p:nvPr/>
        </p:nvSpPr>
        <p:spPr bwMode="auto">
          <a:xfrm>
            <a:off x="652446" y="312201"/>
            <a:ext cx="10492632" cy="755650"/>
          </a:xfrm>
          <a:custGeom>
            <a:avLst/>
            <a:gdLst>
              <a:gd name="T0" fmla="*/ 7296150 w 21600"/>
              <a:gd name="T1" fmla="*/ 755650 h 21600"/>
              <a:gd name="T2" fmla="*/ 7296150 w 21600"/>
              <a:gd name="T3" fmla="*/ 755650 h 21600"/>
              <a:gd name="T4" fmla="*/ 7296150 w 21600"/>
              <a:gd name="T5" fmla="*/ 755650 h 21600"/>
              <a:gd name="T6" fmla="*/ 72961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/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KnowBe4 vs Wombat vs </a:t>
            </a:r>
            <a:r>
              <a:rPr lang="en-US" sz="4600" b="1" dirty="0" err="1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PhishMe</a:t>
            </a:r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3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as per Gartner Q2 2017</a:t>
            </a:r>
            <a:endParaRPr lang="en-US" sz="2800" u="sn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AB5F0F-ECA9-4E0D-A8D6-ECE10366B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61292"/>
              </p:ext>
            </p:extLst>
          </p:nvPr>
        </p:nvGraphicFramePr>
        <p:xfrm>
          <a:off x="781877" y="2345635"/>
          <a:ext cx="11781182" cy="3366052"/>
        </p:xfrm>
        <a:graphic>
          <a:graphicData uri="http://schemas.openxmlformats.org/drawingml/2006/table">
            <a:tbl>
              <a:tblPr/>
              <a:tblGrid>
                <a:gridCol w="7429264">
                  <a:extLst>
                    <a:ext uri="{9D8B030D-6E8A-4147-A177-3AD203B41FA5}">
                      <a16:colId xmlns:a16="http://schemas.microsoft.com/office/drawing/2014/main" val="429673874"/>
                    </a:ext>
                  </a:extLst>
                </a:gridCol>
                <a:gridCol w="1458295">
                  <a:extLst>
                    <a:ext uri="{9D8B030D-6E8A-4147-A177-3AD203B41FA5}">
                      <a16:colId xmlns:a16="http://schemas.microsoft.com/office/drawing/2014/main" val="140392788"/>
                    </a:ext>
                  </a:extLst>
                </a:gridCol>
                <a:gridCol w="1377916">
                  <a:extLst>
                    <a:ext uri="{9D8B030D-6E8A-4147-A177-3AD203B41FA5}">
                      <a16:colId xmlns:a16="http://schemas.microsoft.com/office/drawing/2014/main" val="3434259872"/>
                    </a:ext>
                  </a:extLst>
                </a:gridCol>
                <a:gridCol w="1515707">
                  <a:extLst>
                    <a:ext uri="{9D8B030D-6E8A-4147-A177-3AD203B41FA5}">
                      <a16:colId xmlns:a16="http://schemas.microsoft.com/office/drawing/2014/main" val="1760718914"/>
                    </a:ext>
                  </a:extLst>
                </a:gridCol>
              </a:tblGrid>
              <a:tr h="66921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 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KnowBe4</a:t>
                      </a:r>
                    </a:p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340 Reviews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Wombat</a:t>
                      </a:r>
                    </a:p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50 Reviews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PhishMe</a:t>
                      </a:r>
                    </a:p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181 Reviews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58931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Overall rating of product capabilities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80154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Vendor's phishing simulation capabilities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4,9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4,4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082006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The production quality of the vendor's training modules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4,4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936713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The content quality of the vendor's training modules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769855"/>
                  </a:ext>
                </a:extLst>
              </a:tr>
              <a:tr h="32476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The availability of content to cover the topics that your company needed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868324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Quality and availability of administrator training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4,3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4,3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01296"/>
                  </a:ext>
                </a:extLst>
              </a:tr>
              <a:tr h="33460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The quality of the vendor's Learning Management System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4,4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14689"/>
                  </a:ext>
                </a:extLst>
              </a:tr>
              <a:tr h="36441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The quality of the vendor's administrative interface and reporting capabilities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4,2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2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9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519301" y="3105789"/>
            <a:ext cx="10801200" cy="756084"/>
          </a:xfrm>
          <a:custGeom>
            <a:avLst/>
            <a:gdLst>
              <a:gd name="T0" fmla="*/ 3028950 w 21600"/>
              <a:gd name="T1" fmla="*/ 711200 h 21600"/>
              <a:gd name="T2" fmla="*/ 3028950 w 21600"/>
              <a:gd name="T3" fmla="*/ 711200 h 21600"/>
              <a:gd name="T4" fmla="*/ 3028950 w 21600"/>
              <a:gd name="T5" fmla="*/ 711200 h 21600"/>
              <a:gd name="T6" fmla="*/ 3028950 w 21600"/>
              <a:gd name="T7" fmla="*/ 711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r" eaLnBrk="1"/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06701"/>
              </p:ext>
            </p:extLst>
          </p:nvPr>
        </p:nvGraphicFramePr>
        <p:xfrm>
          <a:off x="652446" y="1671090"/>
          <a:ext cx="7222434" cy="436245"/>
        </p:xfrm>
        <a:graphic>
          <a:graphicData uri="http://schemas.openxmlformats.org/drawingml/2006/table">
            <a:tbl>
              <a:tblPr/>
              <a:tblGrid>
                <a:gridCol w="7222434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4615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28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Customer experience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558677-D35D-4E0F-BAF5-4420215CE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74239"/>
              </p:ext>
            </p:extLst>
          </p:nvPr>
        </p:nvGraphicFramePr>
        <p:xfrm>
          <a:off x="652446" y="2266121"/>
          <a:ext cx="10668055" cy="3299792"/>
        </p:xfrm>
        <a:graphic>
          <a:graphicData uri="http://schemas.openxmlformats.org/drawingml/2006/table">
            <a:tbl>
              <a:tblPr/>
              <a:tblGrid>
                <a:gridCol w="6727321">
                  <a:extLst>
                    <a:ext uri="{9D8B030D-6E8A-4147-A177-3AD203B41FA5}">
                      <a16:colId xmlns:a16="http://schemas.microsoft.com/office/drawing/2014/main" val="2176889726"/>
                    </a:ext>
                  </a:extLst>
                </a:gridCol>
                <a:gridCol w="1320510">
                  <a:extLst>
                    <a:ext uri="{9D8B030D-6E8A-4147-A177-3AD203B41FA5}">
                      <a16:colId xmlns:a16="http://schemas.microsoft.com/office/drawing/2014/main" val="3148190689"/>
                    </a:ext>
                  </a:extLst>
                </a:gridCol>
                <a:gridCol w="1247726">
                  <a:extLst>
                    <a:ext uri="{9D8B030D-6E8A-4147-A177-3AD203B41FA5}">
                      <a16:colId xmlns:a16="http://schemas.microsoft.com/office/drawing/2014/main" val="282377201"/>
                    </a:ext>
                  </a:extLst>
                </a:gridCol>
                <a:gridCol w="1372498">
                  <a:extLst>
                    <a:ext uri="{9D8B030D-6E8A-4147-A177-3AD203B41FA5}">
                      <a16:colId xmlns:a16="http://schemas.microsoft.com/office/drawing/2014/main" val="4041386837"/>
                    </a:ext>
                  </a:extLst>
                </a:gridCol>
              </a:tblGrid>
              <a:tr h="82799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 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KnowBe4</a:t>
                      </a:r>
                    </a:p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334 Reviews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Wombat</a:t>
                      </a:r>
                    </a:p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47 Reviews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PhishMe</a:t>
                      </a:r>
                    </a:p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151 Reviews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037838"/>
                  </a:ext>
                </a:extLst>
              </a:tr>
              <a:tr h="41399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Evaluation &amp; Contracting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58618"/>
                  </a:ext>
                </a:extLst>
              </a:tr>
              <a:tr h="41399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Pricing Flexibility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650463"/>
                  </a:ext>
                </a:extLst>
              </a:tr>
              <a:tr h="41399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Integration &amp; Deployment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4,5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346794"/>
                  </a:ext>
                </a:extLst>
              </a:tr>
              <a:tr h="41399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Ease of Deployment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150489"/>
                  </a:ext>
                </a:extLst>
              </a:tr>
              <a:tr h="40182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Timeliness of Vendor Response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4,9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726466"/>
                  </a:ext>
                </a:extLst>
              </a:tr>
              <a:tr h="413996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Quality of Technical Support</a:t>
                      </a:r>
                    </a:p>
                  </a:txBody>
                  <a:tcPr marL="7687" marR="7687" marT="76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4,8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4,6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4,7</a:t>
                      </a:r>
                    </a:p>
                  </a:txBody>
                  <a:tcPr marL="7687" marR="7687" marT="7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498702"/>
                  </a:ext>
                </a:extLst>
              </a:tr>
            </a:tbl>
          </a:graphicData>
        </a:graphic>
      </p:graphicFrame>
      <p:sp>
        <p:nvSpPr>
          <p:cNvPr id="8" name="AutoShape 20">
            <a:extLst>
              <a:ext uri="{FF2B5EF4-FFF2-40B4-BE49-F238E27FC236}">
                <a16:creationId xmlns:a16="http://schemas.microsoft.com/office/drawing/2014/main" id="{0D622AD9-C190-400D-B67F-488560EB77DA}"/>
              </a:ext>
            </a:extLst>
          </p:cNvPr>
          <p:cNvSpPr>
            <a:spLocks/>
          </p:cNvSpPr>
          <p:nvPr/>
        </p:nvSpPr>
        <p:spPr bwMode="auto">
          <a:xfrm>
            <a:off x="652446" y="312201"/>
            <a:ext cx="10492632" cy="755650"/>
          </a:xfrm>
          <a:custGeom>
            <a:avLst/>
            <a:gdLst>
              <a:gd name="T0" fmla="*/ 7296150 w 21600"/>
              <a:gd name="T1" fmla="*/ 755650 h 21600"/>
              <a:gd name="T2" fmla="*/ 7296150 w 21600"/>
              <a:gd name="T3" fmla="*/ 755650 h 21600"/>
              <a:gd name="T4" fmla="*/ 7296150 w 21600"/>
              <a:gd name="T5" fmla="*/ 755650 h 21600"/>
              <a:gd name="T6" fmla="*/ 72961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/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KnowBe4 vs Wombat vs </a:t>
            </a:r>
            <a:r>
              <a:rPr lang="en-US" sz="4600" b="1" dirty="0" err="1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PhishMe</a:t>
            </a:r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 </a:t>
            </a:r>
            <a:r>
              <a:rPr lang="en-US" sz="3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as per Gartner Q2 2017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29502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sp>
        <p:nvSpPr>
          <p:cNvPr id="4" name="AutoShape 20"/>
          <p:cNvSpPr>
            <a:spLocks/>
          </p:cNvSpPr>
          <p:nvPr/>
        </p:nvSpPr>
        <p:spPr bwMode="auto">
          <a:xfrm>
            <a:off x="652446" y="312201"/>
            <a:ext cx="10492632" cy="755650"/>
          </a:xfrm>
          <a:custGeom>
            <a:avLst/>
            <a:gdLst>
              <a:gd name="T0" fmla="*/ 7296150 w 21600"/>
              <a:gd name="T1" fmla="*/ 755650 h 21600"/>
              <a:gd name="T2" fmla="*/ 7296150 w 21600"/>
              <a:gd name="T3" fmla="*/ 755650 h 21600"/>
              <a:gd name="T4" fmla="*/ 7296150 w 21600"/>
              <a:gd name="T5" fmla="*/ 755650 h 21600"/>
              <a:gd name="T6" fmla="*/ 72961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lvl="0" algn="l"/>
            <a:r>
              <a:rPr lang="en-US" sz="4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KnowBe4 vs Wombat vs PhishMe </a:t>
            </a:r>
            <a:r>
              <a:rPr lang="en-US" sz="36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as per Gartner Q2 2017</a:t>
            </a:r>
            <a:endParaRPr lang="en-US" sz="2800" u="sng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E75BE-9681-447A-8787-1B64707B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313" y="5629542"/>
            <a:ext cx="2063656" cy="6456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42524C-EF0E-4149-9FD8-B3007F571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78617"/>
              </p:ext>
            </p:extLst>
          </p:nvPr>
        </p:nvGraphicFramePr>
        <p:xfrm>
          <a:off x="3930451" y="1330818"/>
          <a:ext cx="4246432" cy="4621530"/>
        </p:xfrm>
        <a:graphic>
          <a:graphicData uri="http://schemas.openxmlformats.org/drawingml/2006/table">
            <a:tbl>
              <a:tblPr/>
              <a:tblGrid>
                <a:gridCol w="4246432">
                  <a:extLst>
                    <a:ext uri="{9D8B030D-6E8A-4147-A177-3AD203B41FA5}">
                      <a16:colId xmlns:a16="http://schemas.microsoft.com/office/drawing/2014/main" val="2792674338"/>
                    </a:ext>
                  </a:extLst>
                </a:gridCol>
              </a:tblGrid>
              <a:tr h="285047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800" b="0" i="0" u="none" strike="noStrike" dirty="0">
                          <a:solidFill>
                            <a:srgbClr val="ED7D31"/>
                          </a:solidFill>
                          <a:effectLst/>
                          <a:latin typeface="Berlin Sans FB Demi" panose="020E0802020502020306" pitchFamily="34" charset="0"/>
                        </a:rPr>
                        <a:t>96% </a:t>
                      </a:r>
                    </a:p>
                    <a:p>
                      <a:pPr algn="ctr" fontAlgn="b"/>
                      <a:r>
                        <a:rPr lang="en-ZA" sz="3200" b="0" i="0" u="none" strike="noStrike" dirty="0">
                          <a:solidFill>
                            <a:srgbClr val="ED7D31"/>
                          </a:solidFill>
                          <a:effectLst/>
                          <a:latin typeface="Berlin Sans FB Demi" panose="020E0802020502020306" pitchFamily="34" charset="0"/>
                        </a:rPr>
                        <a:t>voted yes for </a:t>
                      </a:r>
                      <a:r>
                        <a:rPr lang="en-ZA" sz="4800" b="0" i="0" u="none" strike="noStrike" dirty="0">
                          <a:solidFill>
                            <a:srgbClr val="ED7D31"/>
                          </a:solidFill>
                          <a:effectLst/>
                          <a:latin typeface="Berlin Sans FB Demi" panose="020E0802020502020306" pitchFamily="34" charset="0"/>
                        </a:rPr>
                        <a:t>KnowBe4 </a:t>
                      </a:r>
                      <a:endParaRPr lang="en-ZA" sz="13800" b="0" i="0" u="none" strike="noStrike" dirty="0">
                        <a:solidFill>
                          <a:srgbClr val="ED7D31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146972"/>
                  </a:ext>
                </a:extLst>
              </a:tr>
              <a:tr h="1061398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340 Reviews as per Gartner 2017 Q2 results</a:t>
                      </a:r>
                    </a:p>
                    <a:p>
                      <a:pPr algn="ctr" fontAlgn="b"/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685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36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82740"/>
              </p:ext>
            </p:extLst>
          </p:nvPr>
        </p:nvGraphicFramePr>
        <p:xfrm>
          <a:off x="864481" y="335416"/>
          <a:ext cx="4118337" cy="1106805"/>
        </p:xfrm>
        <a:graphic>
          <a:graphicData uri="http://schemas.openxmlformats.org/drawingml/2006/table">
            <a:tbl>
              <a:tblPr/>
              <a:tblGrid>
                <a:gridCol w="4118337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82064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Enhanced Reporting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C98C21D-7FC0-42F6-9D54-3A2C097C4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457683"/>
            <a:ext cx="94964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/>
          <p:cNvSpPr>
            <a:spLocks/>
          </p:cNvSpPr>
          <p:nvPr/>
        </p:nvSpPr>
        <p:spPr bwMode="auto">
          <a:xfrm>
            <a:off x="4539731" y="33796"/>
            <a:ext cx="7862094" cy="690006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9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A91A2-0C4B-4553-9EF8-3D5230B5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11652"/>
              </p:ext>
            </p:extLst>
          </p:nvPr>
        </p:nvGraphicFramePr>
        <p:xfrm>
          <a:off x="1049391" y="140500"/>
          <a:ext cx="4662296" cy="820648"/>
        </p:xfrm>
        <a:graphic>
          <a:graphicData uri="http://schemas.openxmlformats.org/drawingml/2006/table">
            <a:tbl>
              <a:tblPr/>
              <a:tblGrid>
                <a:gridCol w="4662296">
                  <a:extLst>
                    <a:ext uri="{9D8B030D-6E8A-4147-A177-3AD203B41FA5}">
                      <a16:colId xmlns:a16="http://schemas.microsoft.com/office/drawing/2014/main" val="3849239613"/>
                    </a:ext>
                  </a:extLst>
                </a:gridCol>
              </a:tblGrid>
              <a:tr h="82064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ZA" sz="3600" b="1" kern="1200" dirty="0">
                          <a:solidFill>
                            <a:srgbClr val="EC4F1A"/>
                          </a:solidFill>
                          <a:latin typeface="Gill Sans"/>
                          <a:ea typeface="+mn-ea"/>
                          <a:cs typeface="Arial"/>
                        </a:rPr>
                        <a:t>Enhanced Reporting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089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CE74CF8-77D0-45CD-9092-965C6673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3" y="1067851"/>
            <a:ext cx="8616189" cy="5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544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Aleo</vt:lpstr>
      <vt:lpstr>Aleo Regular</vt:lpstr>
      <vt:lpstr>Arial</vt:lpstr>
      <vt:lpstr>Berlin Sans FB Demi</vt:lpstr>
      <vt:lpstr>Calibri</vt:lpstr>
      <vt:lpstr>Calibri Light</vt:lpstr>
      <vt:lpstr>Gill Sans</vt:lpstr>
      <vt:lpstr>Gill Sans MT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Tshepo Makale</dc:creator>
  <cp:lastModifiedBy>Michael Bullut</cp:lastModifiedBy>
  <cp:revision>22</cp:revision>
  <dcterms:created xsi:type="dcterms:W3CDTF">2017-08-25T12:09:39Z</dcterms:created>
  <dcterms:modified xsi:type="dcterms:W3CDTF">2018-08-24T08:53:59Z</dcterms:modified>
</cp:coreProperties>
</file>